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6"/>
    </p:embeddedFont>
    <p:embeddedFont>
      <p:font typeface="Barlow" charset="1" panose="00000500000000000000"/>
      <p:regular r:id="rId17"/>
    </p:embeddedFont>
    <p:embeddedFont>
      <p:font typeface="Barlow Bold" charset="1" panose="00000800000000000000"/>
      <p:regular r:id="rId18"/>
    </p:embeddedFont>
    <p:embeddedFont>
      <p:font typeface="Consolas" charset="1" panose="020B060902020403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0046" y="3256955"/>
            <a:ext cx="9269909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AI-Driven Customer Service Reminder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046" y="5386685"/>
            <a:ext cx="9269909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Automating and personalizing vehicle service reminders for automotive dealerships and service networks using advanced data science and machine learning.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046" y="8034841"/>
            <a:ext cx="2478286" cy="143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37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by Santhosh Jecob</a:t>
            </a:r>
          </a:p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AI/ML Engineer</a:t>
            </a:r>
          </a:p>
          <a:p>
            <a:pPr algn="ctr">
              <a:lnSpc>
                <a:spcPts val="3873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Hope 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73311" y="1973759"/>
            <a:ext cx="11464081" cy="125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8"/>
              </a:lnSpc>
            </a:pPr>
            <a:r>
              <a:rPr lang="en-US" sz="39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Transforming Automotive After-Sales: Our Impact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836" y="3142955"/>
            <a:ext cx="16741379" cy="35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17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AI-driven system creates significant value by optimizing operations and enhancing customer relationships.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2836" y="3823395"/>
            <a:ext cx="4048125" cy="2651523"/>
            <a:chOff x="0" y="0"/>
            <a:chExt cx="5397500" cy="353536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5397500" cy="3535426"/>
            </a:xfrm>
            <a:custGeom>
              <a:avLst/>
              <a:gdLst/>
              <a:ahLst/>
              <a:cxnLst/>
              <a:rect r="r" b="b" t="t" l="l"/>
              <a:pathLst>
                <a:path h="3535426" w="5397500">
                  <a:moveTo>
                    <a:pt x="0" y="0"/>
                  </a:moveTo>
                  <a:lnTo>
                    <a:pt x="5397500" y="0"/>
                  </a:lnTo>
                  <a:lnTo>
                    <a:pt x="5397500" y="3535426"/>
                  </a:lnTo>
                  <a:lnTo>
                    <a:pt x="0" y="353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" t="0" r="-67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007620" y="3823395"/>
            <a:ext cx="4048125" cy="2651523"/>
            <a:chOff x="0" y="0"/>
            <a:chExt cx="5397500" cy="3535363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397500" cy="3535426"/>
            </a:xfrm>
            <a:custGeom>
              <a:avLst/>
              <a:gdLst/>
              <a:ahLst/>
              <a:cxnLst/>
              <a:rect r="r" b="b" t="t" l="l"/>
              <a:pathLst>
                <a:path h="3535426" w="5397500">
                  <a:moveTo>
                    <a:pt x="0" y="0"/>
                  </a:moveTo>
                  <a:lnTo>
                    <a:pt x="5397500" y="0"/>
                  </a:lnTo>
                  <a:lnTo>
                    <a:pt x="5397500" y="3535426"/>
                  </a:lnTo>
                  <a:lnTo>
                    <a:pt x="0" y="353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7" t="0" r="-67" b="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32404" y="3823395"/>
            <a:ext cx="4048125" cy="2651523"/>
            <a:chOff x="0" y="0"/>
            <a:chExt cx="5397500" cy="353536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397500" cy="3535426"/>
            </a:xfrm>
            <a:custGeom>
              <a:avLst/>
              <a:gdLst/>
              <a:ahLst/>
              <a:cxnLst/>
              <a:rect r="r" b="b" t="t" l="l"/>
              <a:pathLst>
                <a:path h="3535426" w="5397500">
                  <a:moveTo>
                    <a:pt x="0" y="0"/>
                  </a:moveTo>
                  <a:lnTo>
                    <a:pt x="5397500" y="0"/>
                  </a:lnTo>
                  <a:lnTo>
                    <a:pt x="5397500" y="3535426"/>
                  </a:lnTo>
                  <a:lnTo>
                    <a:pt x="0" y="353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7" t="0" r="-67" b="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457187" y="3823395"/>
            <a:ext cx="4048125" cy="2651523"/>
            <a:chOff x="0" y="0"/>
            <a:chExt cx="5397500" cy="353536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397500" cy="3535426"/>
            </a:xfrm>
            <a:custGeom>
              <a:avLst/>
              <a:gdLst/>
              <a:ahLst/>
              <a:cxnLst/>
              <a:rect r="r" b="b" t="t" l="l"/>
              <a:pathLst>
                <a:path h="3535426" w="5397500">
                  <a:moveTo>
                    <a:pt x="0" y="0"/>
                  </a:moveTo>
                  <a:lnTo>
                    <a:pt x="5397500" y="0"/>
                  </a:lnTo>
                  <a:lnTo>
                    <a:pt x="5397500" y="3535426"/>
                  </a:lnTo>
                  <a:lnTo>
                    <a:pt x="0" y="353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" t="0" r="-67" b="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73311" y="6533555"/>
            <a:ext cx="16741379" cy="35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7" indent="-134788" lvl="1">
              <a:lnSpc>
                <a:spcPts val="2912"/>
              </a:lnSpc>
              <a:buFont typeface="Arial"/>
              <a:buChar char="•"/>
            </a:pPr>
            <a:r>
              <a:rPr lang="en-US" b="true" sz="1787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Increased Revenue:</a:t>
            </a:r>
            <a:r>
              <a:rPr lang="en-US" sz="17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Through enhanced customer retention and strategic upselling.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3311" y="6964413"/>
            <a:ext cx="16741379" cy="35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7" indent="-134788" lvl="1">
              <a:lnSpc>
                <a:spcPts val="2912"/>
              </a:lnSpc>
              <a:buFont typeface="Arial"/>
              <a:buChar char="•"/>
            </a:pPr>
            <a:r>
              <a:rPr lang="en-US" b="true" sz="1787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Reduced Operational Costs:</a:t>
            </a:r>
            <a:r>
              <a:rPr lang="en-US" sz="17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By automating routine service reminder tasks.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3311" y="7395270"/>
            <a:ext cx="16741379" cy="35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7" indent="-134788" lvl="1">
              <a:lnSpc>
                <a:spcPts val="2912"/>
              </a:lnSpc>
              <a:buFont typeface="Arial"/>
              <a:buChar char="•"/>
            </a:pPr>
            <a:r>
              <a:rPr lang="en-US" b="true" sz="1787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Hyper-Personalization:</a:t>
            </a:r>
            <a:r>
              <a:rPr lang="en-US" sz="17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Fostering improved customer loyalty and satisfaction.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3311" y="7826127"/>
            <a:ext cx="16741379" cy="35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7" indent="-134788" lvl="1">
              <a:lnSpc>
                <a:spcPts val="2912"/>
              </a:lnSpc>
              <a:buFont typeface="Arial"/>
              <a:buChar char="•"/>
            </a:pPr>
            <a:r>
              <a:rPr lang="en-US" b="true" sz="1787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Enhanced Customer Experience:</a:t>
            </a:r>
            <a:r>
              <a:rPr lang="en-US" sz="17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Making the after-sales journey smart, automated, and customer-centric.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12794" y="8920957"/>
            <a:ext cx="2462411" cy="63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938"/>
              </a:lnSpc>
              <a:spcBef>
                <a:spcPct val="0"/>
              </a:spcBef>
            </a:pPr>
            <a:r>
              <a:rPr lang="en-US" b="true" sz="3912" strike="noStrike" u="non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Thankyou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1644551"/>
            <a:ext cx="16127909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Overview: Revolutionizing Automotive After-Sales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3928616"/>
            <a:ext cx="16127909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capstone project introduces an AI-driven system to transform how automotive dealerships manage customer service reminders. Our end-to-end data science workflow ensures efficient, personalized communication, enhancing customer loyalty and operational efficiency.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0996" y="5842844"/>
            <a:ext cx="5208389" cy="2761357"/>
            <a:chOff x="0" y="0"/>
            <a:chExt cx="6944518" cy="3681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6893687" cy="3631057"/>
            </a:xfrm>
            <a:custGeom>
              <a:avLst/>
              <a:gdLst/>
              <a:ahLst/>
              <a:cxnLst/>
              <a:rect r="r" b="b" t="t" l="l"/>
              <a:pathLst>
                <a:path h="3631057" w="6893687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6648323" y="0"/>
                  </a:lnTo>
                  <a:cubicBezTo>
                    <a:pt x="6783832" y="0"/>
                    <a:pt x="6893687" y="109220"/>
                    <a:pt x="6893687" y="243840"/>
                  </a:cubicBezTo>
                  <a:lnTo>
                    <a:pt x="6893687" y="3387217"/>
                  </a:lnTo>
                  <a:cubicBezTo>
                    <a:pt x="6893687" y="3521837"/>
                    <a:pt x="6783832" y="3631057"/>
                    <a:pt x="6648323" y="3631057"/>
                  </a:cubicBezTo>
                  <a:lnTo>
                    <a:pt x="245364" y="3631057"/>
                  </a:lnTo>
                  <a:cubicBezTo>
                    <a:pt x="109855" y="3631057"/>
                    <a:pt x="0" y="3521837"/>
                    <a:pt x="0" y="338721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44487" cy="3681857"/>
            </a:xfrm>
            <a:custGeom>
              <a:avLst/>
              <a:gdLst/>
              <a:ahLst/>
              <a:cxnLst/>
              <a:rect r="r" b="b" t="t" l="l"/>
              <a:pathLst>
                <a:path h="3681857" w="6944487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6673723" y="0"/>
                  </a:lnTo>
                  <a:lnTo>
                    <a:pt x="6673723" y="25400"/>
                  </a:lnTo>
                  <a:lnTo>
                    <a:pt x="6673723" y="0"/>
                  </a:lnTo>
                  <a:cubicBezTo>
                    <a:pt x="6823075" y="0"/>
                    <a:pt x="6944487" y="120396"/>
                    <a:pt x="6944487" y="269240"/>
                  </a:cubicBezTo>
                  <a:lnTo>
                    <a:pt x="6919087" y="269240"/>
                  </a:lnTo>
                  <a:lnTo>
                    <a:pt x="6944487" y="269240"/>
                  </a:lnTo>
                  <a:lnTo>
                    <a:pt x="6944487" y="3412617"/>
                  </a:lnTo>
                  <a:lnTo>
                    <a:pt x="6919087" y="3412617"/>
                  </a:lnTo>
                  <a:lnTo>
                    <a:pt x="6944487" y="3412617"/>
                  </a:lnTo>
                  <a:cubicBezTo>
                    <a:pt x="6944487" y="3561461"/>
                    <a:pt x="6823075" y="3681857"/>
                    <a:pt x="6673723" y="3681857"/>
                  </a:cubicBezTo>
                  <a:lnTo>
                    <a:pt x="6673723" y="3656457"/>
                  </a:lnTo>
                  <a:lnTo>
                    <a:pt x="6673723" y="3681857"/>
                  </a:lnTo>
                  <a:lnTo>
                    <a:pt x="270764" y="3681857"/>
                  </a:lnTo>
                  <a:lnTo>
                    <a:pt x="270764" y="3656457"/>
                  </a:lnTo>
                  <a:lnTo>
                    <a:pt x="270764" y="3681857"/>
                  </a:lnTo>
                  <a:cubicBezTo>
                    <a:pt x="121412" y="3681857"/>
                    <a:pt x="0" y="3561461"/>
                    <a:pt x="0" y="341261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12617"/>
                  </a:lnTo>
                  <a:lnTo>
                    <a:pt x="25400" y="3412617"/>
                  </a:lnTo>
                  <a:lnTo>
                    <a:pt x="50800" y="3412617"/>
                  </a:lnTo>
                  <a:cubicBezTo>
                    <a:pt x="50800" y="3533140"/>
                    <a:pt x="149098" y="3631057"/>
                    <a:pt x="270764" y="3631057"/>
                  </a:cubicBezTo>
                  <a:lnTo>
                    <a:pt x="6673723" y="3631057"/>
                  </a:lnTo>
                  <a:cubicBezTo>
                    <a:pt x="6795389" y="3631057"/>
                    <a:pt x="6893687" y="3533140"/>
                    <a:pt x="6893687" y="3412617"/>
                  </a:cubicBezTo>
                  <a:lnTo>
                    <a:pt x="6893687" y="269240"/>
                  </a:lnTo>
                  <a:cubicBezTo>
                    <a:pt x="6893687" y="148717"/>
                    <a:pt x="6795389" y="50800"/>
                    <a:pt x="6673723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41946" y="5861894"/>
            <a:ext cx="152400" cy="2723257"/>
            <a:chOff x="0" y="0"/>
            <a:chExt cx="203200" cy="36310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3631057"/>
            </a:xfrm>
            <a:custGeom>
              <a:avLst/>
              <a:gdLst/>
              <a:ahLst/>
              <a:cxnLst/>
              <a:rect r="r" b="b" t="t" l="l"/>
              <a:pathLst>
                <a:path h="3631057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529457"/>
                  </a:lnTo>
                  <a:cubicBezTo>
                    <a:pt x="203200" y="3585591"/>
                    <a:pt x="157734" y="3631057"/>
                    <a:pt x="101600" y="3631057"/>
                  </a:cubicBezTo>
                  <a:cubicBezTo>
                    <a:pt x="45466" y="3631057"/>
                    <a:pt x="0" y="3585591"/>
                    <a:pt x="0" y="3529457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40966" y="6179939"/>
            <a:ext cx="361444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Automated Reminders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0966" y="6717506"/>
            <a:ext cx="4362747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Predicts and sends timely service notifications.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39805" y="5842844"/>
            <a:ext cx="5208389" cy="2761357"/>
            <a:chOff x="0" y="0"/>
            <a:chExt cx="6944518" cy="36818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25400"/>
              <a:ext cx="6893687" cy="3631057"/>
            </a:xfrm>
            <a:custGeom>
              <a:avLst/>
              <a:gdLst/>
              <a:ahLst/>
              <a:cxnLst/>
              <a:rect r="r" b="b" t="t" l="l"/>
              <a:pathLst>
                <a:path h="3631057" w="6893687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6648323" y="0"/>
                  </a:lnTo>
                  <a:cubicBezTo>
                    <a:pt x="6783832" y="0"/>
                    <a:pt x="6893687" y="109220"/>
                    <a:pt x="6893687" y="243840"/>
                  </a:cubicBezTo>
                  <a:lnTo>
                    <a:pt x="6893687" y="3387217"/>
                  </a:lnTo>
                  <a:cubicBezTo>
                    <a:pt x="6893687" y="3521837"/>
                    <a:pt x="6783832" y="3631057"/>
                    <a:pt x="6648323" y="3631057"/>
                  </a:cubicBezTo>
                  <a:lnTo>
                    <a:pt x="245364" y="3631057"/>
                  </a:lnTo>
                  <a:cubicBezTo>
                    <a:pt x="109855" y="3631057"/>
                    <a:pt x="0" y="3521837"/>
                    <a:pt x="0" y="338721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44487" cy="3681857"/>
            </a:xfrm>
            <a:custGeom>
              <a:avLst/>
              <a:gdLst/>
              <a:ahLst/>
              <a:cxnLst/>
              <a:rect r="r" b="b" t="t" l="l"/>
              <a:pathLst>
                <a:path h="3681857" w="6944487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6673723" y="0"/>
                  </a:lnTo>
                  <a:lnTo>
                    <a:pt x="6673723" y="25400"/>
                  </a:lnTo>
                  <a:lnTo>
                    <a:pt x="6673723" y="0"/>
                  </a:lnTo>
                  <a:cubicBezTo>
                    <a:pt x="6823075" y="0"/>
                    <a:pt x="6944487" y="120396"/>
                    <a:pt x="6944487" y="269240"/>
                  </a:cubicBezTo>
                  <a:lnTo>
                    <a:pt x="6919087" y="269240"/>
                  </a:lnTo>
                  <a:lnTo>
                    <a:pt x="6944487" y="269240"/>
                  </a:lnTo>
                  <a:lnTo>
                    <a:pt x="6944487" y="3412617"/>
                  </a:lnTo>
                  <a:lnTo>
                    <a:pt x="6919087" y="3412617"/>
                  </a:lnTo>
                  <a:lnTo>
                    <a:pt x="6944487" y="3412617"/>
                  </a:lnTo>
                  <a:cubicBezTo>
                    <a:pt x="6944487" y="3561461"/>
                    <a:pt x="6823075" y="3681857"/>
                    <a:pt x="6673723" y="3681857"/>
                  </a:cubicBezTo>
                  <a:lnTo>
                    <a:pt x="6673723" y="3656457"/>
                  </a:lnTo>
                  <a:lnTo>
                    <a:pt x="6673723" y="3681857"/>
                  </a:lnTo>
                  <a:lnTo>
                    <a:pt x="270764" y="3681857"/>
                  </a:lnTo>
                  <a:lnTo>
                    <a:pt x="270764" y="3656457"/>
                  </a:lnTo>
                  <a:lnTo>
                    <a:pt x="270764" y="3681857"/>
                  </a:lnTo>
                  <a:cubicBezTo>
                    <a:pt x="121412" y="3681857"/>
                    <a:pt x="0" y="3561461"/>
                    <a:pt x="0" y="341261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12617"/>
                  </a:lnTo>
                  <a:lnTo>
                    <a:pt x="25400" y="3412617"/>
                  </a:lnTo>
                  <a:lnTo>
                    <a:pt x="50800" y="3412617"/>
                  </a:lnTo>
                  <a:cubicBezTo>
                    <a:pt x="50800" y="3533140"/>
                    <a:pt x="149098" y="3631057"/>
                    <a:pt x="270764" y="3631057"/>
                  </a:cubicBezTo>
                  <a:lnTo>
                    <a:pt x="6673723" y="3631057"/>
                  </a:lnTo>
                  <a:cubicBezTo>
                    <a:pt x="6795389" y="3631057"/>
                    <a:pt x="6893687" y="3533140"/>
                    <a:pt x="6893687" y="3412617"/>
                  </a:cubicBezTo>
                  <a:lnTo>
                    <a:pt x="6893687" y="269240"/>
                  </a:lnTo>
                  <a:cubicBezTo>
                    <a:pt x="6893687" y="148717"/>
                    <a:pt x="6795389" y="50800"/>
                    <a:pt x="6673723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520755" y="5861894"/>
            <a:ext cx="152400" cy="2723257"/>
            <a:chOff x="0" y="0"/>
            <a:chExt cx="203200" cy="36310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3200" cy="3631057"/>
            </a:xfrm>
            <a:custGeom>
              <a:avLst/>
              <a:gdLst/>
              <a:ahLst/>
              <a:cxnLst/>
              <a:rect r="r" b="b" t="t" l="l"/>
              <a:pathLst>
                <a:path h="3631057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529457"/>
                  </a:lnTo>
                  <a:cubicBezTo>
                    <a:pt x="203200" y="3585591"/>
                    <a:pt x="157734" y="3631057"/>
                    <a:pt x="101600" y="3631057"/>
                  </a:cubicBezTo>
                  <a:cubicBezTo>
                    <a:pt x="45466" y="3631057"/>
                    <a:pt x="0" y="3585591"/>
                    <a:pt x="0" y="3529457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019776" y="6179939"/>
            <a:ext cx="4362748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Personalized Communication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19776" y="7146131"/>
            <a:ext cx="4362748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Tailors messages and channels to individual customer needs.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18615" y="5842844"/>
            <a:ext cx="5208389" cy="2761357"/>
            <a:chOff x="0" y="0"/>
            <a:chExt cx="6944518" cy="36818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400" y="25400"/>
              <a:ext cx="6893687" cy="3631057"/>
            </a:xfrm>
            <a:custGeom>
              <a:avLst/>
              <a:gdLst/>
              <a:ahLst/>
              <a:cxnLst/>
              <a:rect r="r" b="b" t="t" l="l"/>
              <a:pathLst>
                <a:path h="3631057" w="6893687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6648323" y="0"/>
                  </a:lnTo>
                  <a:cubicBezTo>
                    <a:pt x="6783832" y="0"/>
                    <a:pt x="6893687" y="109220"/>
                    <a:pt x="6893687" y="243840"/>
                  </a:cubicBezTo>
                  <a:lnTo>
                    <a:pt x="6893687" y="3387217"/>
                  </a:lnTo>
                  <a:cubicBezTo>
                    <a:pt x="6893687" y="3521837"/>
                    <a:pt x="6783832" y="3631057"/>
                    <a:pt x="6648323" y="3631057"/>
                  </a:cubicBezTo>
                  <a:lnTo>
                    <a:pt x="245364" y="3631057"/>
                  </a:lnTo>
                  <a:cubicBezTo>
                    <a:pt x="109855" y="3631057"/>
                    <a:pt x="0" y="3521837"/>
                    <a:pt x="0" y="338721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44487" cy="3681857"/>
            </a:xfrm>
            <a:custGeom>
              <a:avLst/>
              <a:gdLst/>
              <a:ahLst/>
              <a:cxnLst/>
              <a:rect r="r" b="b" t="t" l="l"/>
              <a:pathLst>
                <a:path h="3681857" w="6944487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6673723" y="0"/>
                  </a:lnTo>
                  <a:lnTo>
                    <a:pt x="6673723" y="25400"/>
                  </a:lnTo>
                  <a:lnTo>
                    <a:pt x="6673723" y="0"/>
                  </a:lnTo>
                  <a:cubicBezTo>
                    <a:pt x="6823075" y="0"/>
                    <a:pt x="6944487" y="120396"/>
                    <a:pt x="6944487" y="269240"/>
                  </a:cubicBezTo>
                  <a:lnTo>
                    <a:pt x="6919087" y="269240"/>
                  </a:lnTo>
                  <a:lnTo>
                    <a:pt x="6944487" y="269240"/>
                  </a:lnTo>
                  <a:lnTo>
                    <a:pt x="6944487" y="3412617"/>
                  </a:lnTo>
                  <a:lnTo>
                    <a:pt x="6919087" y="3412617"/>
                  </a:lnTo>
                  <a:lnTo>
                    <a:pt x="6944487" y="3412617"/>
                  </a:lnTo>
                  <a:cubicBezTo>
                    <a:pt x="6944487" y="3561461"/>
                    <a:pt x="6823075" y="3681857"/>
                    <a:pt x="6673723" y="3681857"/>
                  </a:cubicBezTo>
                  <a:lnTo>
                    <a:pt x="6673723" y="3656457"/>
                  </a:lnTo>
                  <a:lnTo>
                    <a:pt x="6673723" y="3681857"/>
                  </a:lnTo>
                  <a:lnTo>
                    <a:pt x="270764" y="3681857"/>
                  </a:lnTo>
                  <a:lnTo>
                    <a:pt x="270764" y="3656457"/>
                  </a:lnTo>
                  <a:lnTo>
                    <a:pt x="270764" y="3681857"/>
                  </a:lnTo>
                  <a:cubicBezTo>
                    <a:pt x="121412" y="3681857"/>
                    <a:pt x="0" y="3561461"/>
                    <a:pt x="0" y="341261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12617"/>
                  </a:lnTo>
                  <a:lnTo>
                    <a:pt x="25400" y="3412617"/>
                  </a:lnTo>
                  <a:lnTo>
                    <a:pt x="50800" y="3412617"/>
                  </a:lnTo>
                  <a:cubicBezTo>
                    <a:pt x="50800" y="3533140"/>
                    <a:pt x="149098" y="3631057"/>
                    <a:pt x="270764" y="3631057"/>
                  </a:cubicBezTo>
                  <a:lnTo>
                    <a:pt x="6673723" y="3631057"/>
                  </a:lnTo>
                  <a:cubicBezTo>
                    <a:pt x="6795389" y="3631057"/>
                    <a:pt x="6893687" y="3533140"/>
                    <a:pt x="6893687" y="3412617"/>
                  </a:cubicBezTo>
                  <a:lnTo>
                    <a:pt x="6893687" y="269240"/>
                  </a:lnTo>
                  <a:cubicBezTo>
                    <a:pt x="6893687" y="148717"/>
                    <a:pt x="6795389" y="50800"/>
                    <a:pt x="6673723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999565" y="5861894"/>
            <a:ext cx="152400" cy="2723257"/>
            <a:chOff x="0" y="0"/>
            <a:chExt cx="203200" cy="36310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3200" cy="3631057"/>
            </a:xfrm>
            <a:custGeom>
              <a:avLst/>
              <a:gdLst/>
              <a:ahLst/>
              <a:cxnLst/>
              <a:rect r="r" b="b" t="t" l="l"/>
              <a:pathLst>
                <a:path h="3631057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529457"/>
                  </a:lnTo>
                  <a:cubicBezTo>
                    <a:pt x="203200" y="3585591"/>
                    <a:pt x="157734" y="3631057"/>
                    <a:pt x="101600" y="3631057"/>
                  </a:cubicBezTo>
                  <a:cubicBezTo>
                    <a:pt x="45466" y="3631057"/>
                    <a:pt x="0" y="3585591"/>
                    <a:pt x="0" y="3529457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498586" y="6179939"/>
            <a:ext cx="346263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End-to-End Workflow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98586" y="6717506"/>
            <a:ext cx="4362748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Covers data handling, model training, and deployment.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88950" y="660350"/>
            <a:ext cx="14744997" cy="74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43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Step 1 &amp; 2: Data Foundation - Collection &amp;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8950" y="2000845"/>
            <a:ext cx="3386881" cy="46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Data Collection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99507" y="2748111"/>
            <a:ext cx="3324076" cy="3324076"/>
            <a:chOff x="0" y="0"/>
            <a:chExt cx="4432102" cy="443210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432046" cy="4432046"/>
            </a:xfrm>
            <a:custGeom>
              <a:avLst/>
              <a:gdLst/>
              <a:ahLst/>
              <a:cxnLst/>
              <a:rect r="r" b="b" t="t" l="l"/>
              <a:pathLst>
                <a:path h="4432046" w="4432046">
                  <a:moveTo>
                    <a:pt x="0" y="0"/>
                  </a:moveTo>
                  <a:lnTo>
                    <a:pt x="4432046" y="0"/>
                  </a:lnTo>
                  <a:lnTo>
                    <a:pt x="4432046" y="4432046"/>
                  </a:lnTo>
                  <a:lnTo>
                    <a:pt x="0" y="4432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8950" y="6272212"/>
            <a:ext cx="7945190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Gathering all relevant customer, vehicle, and service records.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950" y="6907262"/>
            <a:ext cx="7945190" cy="89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Structured Data:</a:t>
            </a: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Tabular data (purchase year, odometer, warranty, service history, communication).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950" y="7809011"/>
            <a:ext cx="7945190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Unstructured Data:</a:t>
            </a: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Free-text customer feedback.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63385" y="2000845"/>
            <a:ext cx="3386881" cy="46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836599" y="2748111"/>
            <a:ext cx="3198614" cy="3198614"/>
            <a:chOff x="0" y="0"/>
            <a:chExt cx="4264818" cy="4264818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264787" cy="4264787"/>
            </a:xfrm>
            <a:custGeom>
              <a:avLst/>
              <a:gdLst/>
              <a:ahLst/>
              <a:cxnLst/>
              <a:rect r="r" b="b" t="t" l="l"/>
              <a:pathLst>
                <a:path h="4264787" w="4264787">
                  <a:moveTo>
                    <a:pt x="0" y="0"/>
                  </a:moveTo>
                  <a:lnTo>
                    <a:pt x="4264787" y="0"/>
                  </a:lnTo>
                  <a:lnTo>
                    <a:pt x="4264787" y="4264787"/>
                  </a:lnTo>
                  <a:lnTo>
                    <a:pt x="0" y="4264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63385" y="6146750"/>
            <a:ext cx="7945190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Preparing raw data for analysis and model training.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63385" y="6781800"/>
            <a:ext cx="7945190" cy="89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Cleaning &amp; Transformation:</a:t>
            </a: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Handling missing values, data type conversion, outlier filtering.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63385" y="7683550"/>
            <a:ext cx="7945190" cy="9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Feature Engineering:</a:t>
            </a: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Creating new features (e.g., age_of_vehicle, avg_kms_per_month).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63385" y="8604349"/>
            <a:ext cx="7945190" cy="89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b="true" sz="200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Encoding &amp; Sentiment Analysis:</a:t>
            </a: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Converting categorical data, generating sentiment features from feedback.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61442" y="777031"/>
            <a:ext cx="12307044" cy="169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0"/>
              </a:lnSpc>
            </a:pPr>
            <a:r>
              <a:rPr lang="en-US" sz="525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Step 3: Exploratory Data Analysis (EDA)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1442" y="2442248"/>
            <a:ext cx="16165116" cy="58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Gaining deep insights into the data to inform model development and identify key trends.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28961" y="3109317"/>
            <a:ext cx="12714982" cy="5032028"/>
            <a:chOff x="0" y="0"/>
            <a:chExt cx="16953310" cy="670937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6953357" cy="6709410"/>
            </a:xfrm>
            <a:custGeom>
              <a:avLst/>
              <a:gdLst/>
              <a:ahLst/>
              <a:cxnLst/>
              <a:rect r="r" b="b" t="t" l="l"/>
              <a:pathLst>
                <a:path h="6709410" w="16953357">
                  <a:moveTo>
                    <a:pt x="0" y="0"/>
                  </a:moveTo>
                  <a:lnTo>
                    <a:pt x="16953357" y="0"/>
                  </a:lnTo>
                  <a:lnTo>
                    <a:pt x="16953357" y="6709410"/>
                  </a:lnTo>
                  <a:lnTo>
                    <a:pt x="0" y="6709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t="0" r="-3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61442" y="8377684"/>
            <a:ext cx="16165116" cy="107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EDA involves understanding feature distributions (histograms, boxplots) and identifying relationships between variables (scatterplots, cross-tabulations) to determine feature importance for predictive modeling.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1349871"/>
            <a:ext cx="1043314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Step 4: AI Models - Classification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2776686"/>
            <a:ext cx="16127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Predicting urgent service needs to enable proactive customer engagement.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0046" y="4185196"/>
            <a:ext cx="5170289" cy="4694784"/>
            <a:chOff x="0" y="0"/>
            <a:chExt cx="6893718" cy="62597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93687" cy="6259703"/>
            </a:xfrm>
            <a:custGeom>
              <a:avLst/>
              <a:gdLst/>
              <a:ahLst/>
              <a:cxnLst/>
              <a:rect r="r" b="b" t="t" l="l"/>
              <a:pathLst>
                <a:path h="6259703" w="68936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49847" y="0"/>
                  </a:lnTo>
                  <a:cubicBezTo>
                    <a:pt x="6784467" y="0"/>
                    <a:pt x="6893687" y="109220"/>
                    <a:pt x="6893687" y="243840"/>
                  </a:cubicBezTo>
                  <a:lnTo>
                    <a:pt x="6893687" y="6015863"/>
                  </a:lnTo>
                  <a:cubicBezTo>
                    <a:pt x="6893687" y="6150483"/>
                    <a:pt x="6784467" y="6259703"/>
                    <a:pt x="6649847" y="6259703"/>
                  </a:cubicBezTo>
                  <a:lnTo>
                    <a:pt x="243840" y="6259703"/>
                  </a:lnTo>
                  <a:cubicBezTo>
                    <a:pt x="109220" y="6259703"/>
                    <a:pt x="0" y="6150483"/>
                    <a:pt x="0" y="6015863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0046" y="4147096"/>
            <a:ext cx="5170289" cy="152400"/>
            <a:chOff x="0" y="0"/>
            <a:chExt cx="6893718" cy="203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93687" cy="203200"/>
            </a:xfrm>
            <a:custGeom>
              <a:avLst/>
              <a:gdLst/>
              <a:ahLst/>
              <a:cxnLst/>
              <a:rect r="r" b="b" t="t" l="l"/>
              <a:pathLst>
                <a:path h="203200" w="689368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92087" y="0"/>
                  </a:lnTo>
                  <a:cubicBezTo>
                    <a:pt x="6848221" y="0"/>
                    <a:pt x="6893687" y="45466"/>
                    <a:pt x="6893687" y="101600"/>
                  </a:cubicBezTo>
                  <a:cubicBezTo>
                    <a:pt x="6893687" y="157734"/>
                    <a:pt x="6848221" y="203200"/>
                    <a:pt x="679208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202335" y="3722340"/>
            <a:ext cx="925711" cy="925711"/>
            <a:chOff x="0" y="0"/>
            <a:chExt cx="1234282" cy="12342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4313" cy="1234313"/>
            </a:xfrm>
            <a:custGeom>
              <a:avLst/>
              <a:gdLst/>
              <a:ahLst/>
              <a:cxnLst/>
              <a:rect r="r" b="b" t="t" l="l"/>
              <a:pathLst>
                <a:path h="1234313" w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480047" y="3953767"/>
            <a:ext cx="370285" cy="462855"/>
            <a:chOff x="0" y="0"/>
            <a:chExt cx="493713" cy="61714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93776" cy="617093"/>
            </a:xfrm>
            <a:custGeom>
              <a:avLst/>
              <a:gdLst/>
              <a:ahLst/>
              <a:cxnLst/>
              <a:rect r="r" b="b" t="t" l="l"/>
              <a:pathLst>
                <a:path h="617093" w="493776">
                  <a:moveTo>
                    <a:pt x="0" y="0"/>
                  </a:moveTo>
                  <a:lnTo>
                    <a:pt x="493776" y="0"/>
                  </a:lnTo>
                  <a:lnTo>
                    <a:pt x="493776" y="617093"/>
                  </a:lnTo>
                  <a:lnTo>
                    <a:pt x="0" y="617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56" r="12" b="-26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26666" y="4928146"/>
            <a:ext cx="415543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Urgent Service Prediction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6666" y="5465712"/>
            <a:ext cx="4477047" cy="306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Identifies vehicles needing service within 120 days based on comprehensive features including odometer, last service, warranty status, and sentiment from customer feedback.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558855" y="4185196"/>
            <a:ext cx="5170289" cy="4694784"/>
            <a:chOff x="0" y="0"/>
            <a:chExt cx="6893718" cy="62597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93687" cy="6259703"/>
            </a:xfrm>
            <a:custGeom>
              <a:avLst/>
              <a:gdLst/>
              <a:ahLst/>
              <a:cxnLst/>
              <a:rect r="r" b="b" t="t" l="l"/>
              <a:pathLst>
                <a:path h="6259703" w="68936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49847" y="0"/>
                  </a:lnTo>
                  <a:cubicBezTo>
                    <a:pt x="6784467" y="0"/>
                    <a:pt x="6893687" y="109220"/>
                    <a:pt x="6893687" y="243840"/>
                  </a:cubicBezTo>
                  <a:lnTo>
                    <a:pt x="6893687" y="6015863"/>
                  </a:lnTo>
                  <a:cubicBezTo>
                    <a:pt x="6893687" y="6150483"/>
                    <a:pt x="6784467" y="6259703"/>
                    <a:pt x="6649847" y="6259703"/>
                  </a:cubicBezTo>
                  <a:lnTo>
                    <a:pt x="243840" y="6259703"/>
                  </a:lnTo>
                  <a:cubicBezTo>
                    <a:pt x="109220" y="6259703"/>
                    <a:pt x="0" y="6150483"/>
                    <a:pt x="0" y="6015863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558855" y="4147096"/>
            <a:ext cx="5170289" cy="152400"/>
            <a:chOff x="0" y="0"/>
            <a:chExt cx="6893718" cy="203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93687" cy="203200"/>
            </a:xfrm>
            <a:custGeom>
              <a:avLst/>
              <a:gdLst/>
              <a:ahLst/>
              <a:cxnLst/>
              <a:rect r="r" b="b" t="t" l="l"/>
              <a:pathLst>
                <a:path h="203200" w="689368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92087" y="0"/>
                  </a:lnTo>
                  <a:cubicBezTo>
                    <a:pt x="6848221" y="0"/>
                    <a:pt x="6893687" y="45466"/>
                    <a:pt x="6893687" y="101600"/>
                  </a:cubicBezTo>
                  <a:cubicBezTo>
                    <a:pt x="6893687" y="157734"/>
                    <a:pt x="6848221" y="203200"/>
                    <a:pt x="679208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681145" y="3722340"/>
            <a:ext cx="925711" cy="925711"/>
            <a:chOff x="0" y="0"/>
            <a:chExt cx="1234282" cy="12342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34313" cy="1234313"/>
            </a:xfrm>
            <a:custGeom>
              <a:avLst/>
              <a:gdLst/>
              <a:ahLst/>
              <a:cxnLst/>
              <a:rect r="r" b="b" t="t" l="l"/>
              <a:pathLst>
                <a:path h="1234313" w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958858" y="3953767"/>
            <a:ext cx="370285" cy="462855"/>
            <a:chOff x="0" y="0"/>
            <a:chExt cx="493713" cy="61714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493776" cy="617093"/>
            </a:xfrm>
            <a:custGeom>
              <a:avLst/>
              <a:gdLst/>
              <a:ahLst/>
              <a:cxnLst/>
              <a:rect r="r" b="b" t="t" l="l"/>
              <a:pathLst>
                <a:path h="617093" w="493776">
                  <a:moveTo>
                    <a:pt x="0" y="0"/>
                  </a:moveTo>
                  <a:lnTo>
                    <a:pt x="493776" y="0"/>
                  </a:lnTo>
                  <a:lnTo>
                    <a:pt x="493776" y="617093"/>
                  </a:lnTo>
                  <a:lnTo>
                    <a:pt x="0" y="617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6" r="12" b="-264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905476" y="4928146"/>
            <a:ext cx="4477047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 Techniques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05476" y="5894337"/>
            <a:ext cx="4477047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Leverages advanced supervised classification: RandomForest, GradientBoosting, and LightGBM pipelines.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037665" y="4307661"/>
            <a:ext cx="5170289" cy="4694784"/>
            <a:chOff x="0" y="0"/>
            <a:chExt cx="6893718" cy="62597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93687" cy="6259703"/>
            </a:xfrm>
            <a:custGeom>
              <a:avLst/>
              <a:gdLst/>
              <a:ahLst/>
              <a:cxnLst/>
              <a:rect r="r" b="b" t="t" l="l"/>
              <a:pathLst>
                <a:path h="6259703" w="689368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49847" y="0"/>
                  </a:lnTo>
                  <a:cubicBezTo>
                    <a:pt x="6784467" y="0"/>
                    <a:pt x="6893687" y="109220"/>
                    <a:pt x="6893687" y="243840"/>
                  </a:cubicBezTo>
                  <a:lnTo>
                    <a:pt x="6893687" y="6015863"/>
                  </a:lnTo>
                  <a:cubicBezTo>
                    <a:pt x="6893687" y="6150483"/>
                    <a:pt x="6784467" y="6259703"/>
                    <a:pt x="6649847" y="6259703"/>
                  </a:cubicBezTo>
                  <a:lnTo>
                    <a:pt x="243840" y="6259703"/>
                  </a:lnTo>
                  <a:cubicBezTo>
                    <a:pt x="109220" y="6259703"/>
                    <a:pt x="0" y="6150483"/>
                    <a:pt x="0" y="6015863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037665" y="4147096"/>
            <a:ext cx="5170289" cy="152400"/>
            <a:chOff x="0" y="0"/>
            <a:chExt cx="6893718" cy="2032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93687" cy="203200"/>
            </a:xfrm>
            <a:custGeom>
              <a:avLst/>
              <a:gdLst/>
              <a:ahLst/>
              <a:cxnLst/>
              <a:rect r="r" b="b" t="t" l="l"/>
              <a:pathLst>
                <a:path h="203200" w="689368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92087" y="0"/>
                  </a:lnTo>
                  <a:cubicBezTo>
                    <a:pt x="6848221" y="0"/>
                    <a:pt x="6893687" y="45466"/>
                    <a:pt x="6893687" y="101600"/>
                  </a:cubicBezTo>
                  <a:cubicBezTo>
                    <a:pt x="6893687" y="157734"/>
                    <a:pt x="6848221" y="203200"/>
                    <a:pt x="679208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159954" y="3722340"/>
            <a:ext cx="925711" cy="925711"/>
            <a:chOff x="0" y="0"/>
            <a:chExt cx="1234282" cy="123428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34313" cy="1234313"/>
            </a:xfrm>
            <a:custGeom>
              <a:avLst/>
              <a:gdLst/>
              <a:ahLst/>
              <a:cxnLst/>
              <a:rect r="r" b="b" t="t" l="l"/>
              <a:pathLst>
                <a:path h="1234313" w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4437667" y="3953767"/>
            <a:ext cx="370285" cy="462855"/>
            <a:chOff x="0" y="0"/>
            <a:chExt cx="493713" cy="61714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493776" cy="617093"/>
            </a:xfrm>
            <a:custGeom>
              <a:avLst/>
              <a:gdLst/>
              <a:ahLst/>
              <a:cxnLst/>
              <a:rect r="r" b="b" t="t" l="l"/>
              <a:pathLst>
                <a:path h="617093" w="493776">
                  <a:moveTo>
                    <a:pt x="0" y="0"/>
                  </a:moveTo>
                  <a:lnTo>
                    <a:pt x="493776" y="0"/>
                  </a:lnTo>
                  <a:lnTo>
                    <a:pt x="493776" y="617093"/>
                  </a:lnTo>
                  <a:lnTo>
                    <a:pt x="0" y="617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56" r="12" b="-264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2384286" y="4928146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Key Business Value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84286" y="5465712"/>
            <a:ext cx="4477048" cy="306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Drives proactive service reminders, reduces customer churn, enables personalized marketing, and optimizes call-center operations for high-priority customers.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505204" y="678875"/>
            <a:ext cx="4356130" cy="2926337"/>
            <a:chOff x="0" y="0"/>
            <a:chExt cx="5808173" cy="3901783"/>
          </a:xfrm>
        </p:grpSpPr>
        <p:sp>
          <p:nvSpPr>
            <p:cNvPr name="Freeform 39" id="39" descr="https://cdn.gamma.app/farprqs98q6s1ly/generated-images/j04BmIQ_C7KSZR69T2mBr.jpg"/>
            <p:cNvSpPr/>
            <p:nvPr/>
          </p:nvSpPr>
          <p:spPr>
            <a:xfrm flipH="false" flipV="false" rot="0">
              <a:off x="0" y="0"/>
              <a:ext cx="5808218" cy="3901821"/>
            </a:xfrm>
            <a:custGeom>
              <a:avLst/>
              <a:gdLst/>
              <a:ahLst/>
              <a:cxnLst/>
              <a:rect r="r" b="b" t="t" l="l"/>
              <a:pathLst>
                <a:path h="3901821" w="5808218">
                  <a:moveTo>
                    <a:pt x="0" y="0"/>
                  </a:moveTo>
                  <a:lnTo>
                    <a:pt x="5808218" y="0"/>
                  </a:lnTo>
                  <a:lnTo>
                    <a:pt x="5808218" y="3901821"/>
                  </a:lnTo>
                  <a:lnTo>
                    <a:pt x="0" y="390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48858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6752" y="853082"/>
            <a:ext cx="11807279" cy="7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Step 4: AI Models - Regression &amp; Clustering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6752" y="2260104"/>
            <a:ext cx="3530948" cy="4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Regression Models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245792" y="3037434"/>
            <a:ext cx="3256210" cy="3256210"/>
            <a:chOff x="0" y="0"/>
            <a:chExt cx="4341613" cy="434161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341622" cy="4341622"/>
            </a:xfrm>
            <a:custGeom>
              <a:avLst/>
              <a:gdLst/>
              <a:ahLst/>
              <a:cxnLst/>
              <a:rect r="r" b="b" t="t" l="l"/>
              <a:pathLst>
                <a:path h="4341622" w="4341622">
                  <a:moveTo>
                    <a:pt x="0" y="0"/>
                  </a:moveTo>
                  <a:lnTo>
                    <a:pt x="4341622" y="0"/>
                  </a:lnTo>
                  <a:lnTo>
                    <a:pt x="4341622" y="4341622"/>
                  </a:lnTo>
                  <a:lnTo>
                    <a:pt x="0" y="4341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26752" y="6505724"/>
            <a:ext cx="7894290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Predicting continuous numerical values for enhanced planning.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6752" y="7167562"/>
            <a:ext cx="7894290" cy="93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Purpose:</a:t>
            </a: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Forecasts next service cost, days until next service, and Customer Lifetime Value (CLTV).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6752" y="8107264"/>
            <a:ext cx="7894290" cy="93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Business Value:</a:t>
            </a: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Supports predictive maintenance, accurate financial forecasting, and strategic warranty/AMC planning.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6482" y="2260104"/>
            <a:ext cx="3530948" cy="4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Clustering Models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880502" y="3037434"/>
            <a:ext cx="3086249" cy="3086249"/>
            <a:chOff x="0" y="0"/>
            <a:chExt cx="4114998" cy="4114998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115054" cy="4115054"/>
            </a:xfrm>
            <a:custGeom>
              <a:avLst/>
              <a:gdLst/>
              <a:ahLst/>
              <a:cxnLst/>
              <a:rect r="r" b="b" t="t" l="l"/>
              <a:pathLst>
                <a:path h="4115054" w="4115054">
                  <a:moveTo>
                    <a:pt x="0" y="0"/>
                  </a:moveTo>
                  <a:lnTo>
                    <a:pt x="4115054" y="0"/>
                  </a:lnTo>
                  <a:lnTo>
                    <a:pt x="4115054" y="4115054"/>
                  </a:lnTo>
                  <a:lnTo>
                    <a:pt x="0" y="4115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76482" y="6335762"/>
            <a:ext cx="7894290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Unsupervised grouping of customers for targeted strategies.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6482" y="6997601"/>
            <a:ext cx="7894290" cy="93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Purpose:</a:t>
            </a: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Segments customers based on driving behavior, service spend, feedback sentiment, and service regularity.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76482" y="7937301"/>
            <a:ext cx="7894290" cy="135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Business Value:</a:t>
            </a: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Essential for customer profiling, product bundling, targeted offers, and capacity planning (e.g., "price-sensitive &amp; regular" vs. "premium, late responders").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1710184"/>
            <a:ext cx="1273120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Step 5: Final Model &amp; Output Generation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3398343"/>
            <a:ext cx="16127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Preparing the trained models for operational use and generating actionable outputs.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0996" y="4989314"/>
            <a:ext cx="5259735" cy="346621"/>
            <a:chOff x="0" y="0"/>
            <a:chExt cx="7012980" cy="4621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6962140" cy="411480"/>
            </a:xfrm>
            <a:custGeom>
              <a:avLst/>
              <a:gdLst/>
              <a:ahLst/>
              <a:cxnLst/>
              <a:rect r="r" b="b" t="t" l="l"/>
              <a:pathLst>
                <a:path h="411480" w="6962140">
                  <a:moveTo>
                    <a:pt x="0" y="205740"/>
                  </a:moveTo>
                  <a:cubicBezTo>
                    <a:pt x="0" y="92075"/>
                    <a:pt x="102743" y="0"/>
                    <a:pt x="229362" y="0"/>
                  </a:cubicBezTo>
                  <a:lnTo>
                    <a:pt x="6732778" y="0"/>
                  </a:lnTo>
                  <a:cubicBezTo>
                    <a:pt x="6859524" y="0"/>
                    <a:pt x="6962140" y="92075"/>
                    <a:pt x="6962140" y="205740"/>
                  </a:cubicBezTo>
                  <a:cubicBezTo>
                    <a:pt x="6962140" y="319405"/>
                    <a:pt x="6859397" y="411480"/>
                    <a:pt x="6732778" y="411480"/>
                  </a:cubicBezTo>
                  <a:lnTo>
                    <a:pt x="229362" y="411480"/>
                  </a:lnTo>
                  <a:cubicBezTo>
                    <a:pt x="102743" y="411353"/>
                    <a:pt x="0" y="319278"/>
                    <a:pt x="0" y="205740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12940" cy="462280"/>
            </a:xfrm>
            <a:custGeom>
              <a:avLst/>
              <a:gdLst/>
              <a:ahLst/>
              <a:cxnLst/>
              <a:rect r="r" b="b" t="t" l="l"/>
              <a:pathLst>
                <a:path h="462280" w="7012940">
                  <a:moveTo>
                    <a:pt x="0" y="231140"/>
                  </a:moveTo>
                  <a:cubicBezTo>
                    <a:pt x="0" y="100965"/>
                    <a:pt x="116713" y="0"/>
                    <a:pt x="254762" y="0"/>
                  </a:cubicBezTo>
                  <a:lnTo>
                    <a:pt x="6758178" y="0"/>
                  </a:lnTo>
                  <a:lnTo>
                    <a:pt x="6758178" y="25400"/>
                  </a:lnTo>
                  <a:lnTo>
                    <a:pt x="6758178" y="0"/>
                  </a:lnTo>
                  <a:cubicBezTo>
                    <a:pt x="6896227" y="0"/>
                    <a:pt x="7012940" y="100965"/>
                    <a:pt x="7012940" y="231140"/>
                  </a:cubicBezTo>
                  <a:lnTo>
                    <a:pt x="6987540" y="231140"/>
                  </a:lnTo>
                  <a:lnTo>
                    <a:pt x="7012940" y="231140"/>
                  </a:lnTo>
                  <a:lnTo>
                    <a:pt x="6987540" y="231140"/>
                  </a:lnTo>
                  <a:lnTo>
                    <a:pt x="7012940" y="231140"/>
                  </a:lnTo>
                  <a:cubicBezTo>
                    <a:pt x="7012940" y="361315"/>
                    <a:pt x="6896227" y="462280"/>
                    <a:pt x="6758178" y="462280"/>
                  </a:cubicBezTo>
                  <a:lnTo>
                    <a:pt x="6758178" y="436880"/>
                  </a:lnTo>
                  <a:lnTo>
                    <a:pt x="6758178" y="462280"/>
                  </a:lnTo>
                  <a:lnTo>
                    <a:pt x="254762" y="462280"/>
                  </a:lnTo>
                  <a:lnTo>
                    <a:pt x="254762" y="436880"/>
                  </a:lnTo>
                  <a:lnTo>
                    <a:pt x="254762" y="462280"/>
                  </a:lnTo>
                  <a:cubicBezTo>
                    <a:pt x="116713" y="462153"/>
                    <a:pt x="0" y="361188"/>
                    <a:pt x="0" y="231140"/>
                  </a:cubicBezTo>
                  <a:lnTo>
                    <a:pt x="25400" y="231140"/>
                  </a:lnTo>
                  <a:lnTo>
                    <a:pt x="0" y="231140"/>
                  </a:lnTo>
                  <a:moveTo>
                    <a:pt x="50800" y="231140"/>
                  </a:moveTo>
                  <a:lnTo>
                    <a:pt x="25400" y="231140"/>
                  </a:lnTo>
                  <a:lnTo>
                    <a:pt x="50800" y="231140"/>
                  </a:lnTo>
                  <a:cubicBezTo>
                    <a:pt x="50800" y="328168"/>
                    <a:pt x="139446" y="411480"/>
                    <a:pt x="254762" y="411480"/>
                  </a:cubicBezTo>
                  <a:lnTo>
                    <a:pt x="6758178" y="411480"/>
                  </a:lnTo>
                  <a:cubicBezTo>
                    <a:pt x="6873494" y="411480"/>
                    <a:pt x="6962140" y="328168"/>
                    <a:pt x="6962140" y="231140"/>
                  </a:cubicBezTo>
                  <a:cubicBezTo>
                    <a:pt x="6962140" y="134112"/>
                    <a:pt x="6873494" y="50800"/>
                    <a:pt x="6758178" y="50800"/>
                  </a:cubicBezTo>
                  <a:lnTo>
                    <a:pt x="254762" y="50800"/>
                  </a:lnTo>
                  <a:lnTo>
                    <a:pt x="254762" y="25400"/>
                  </a:lnTo>
                  <a:lnTo>
                    <a:pt x="254762" y="50800"/>
                  </a:lnTo>
                  <a:cubicBezTo>
                    <a:pt x="139446" y="50800"/>
                    <a:pt x="50800" y="134112"/>
                    <a:pt x="50800" y="23114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88566" y="5596830"/>
            <a:ext cx="364658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Trained Model Storage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8566" y="6134397"/>
            <a:ext cx="4604594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Highly accurate model pipelines saved as .pkl or .joblib files (e.g., service_reminder_model.pkl).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14059" y="4526459"/>
            <a:ext cx="5259735" cy="346621"/>
            <a:chOff x="0" y="0"/>
            <a:chExt cx="7012980" cy="4621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6962140" cy="411480"/>
            </a:xfrm>
            <a:custGeom>
              <a:avLst/>
              <a:gdLst/>
              <a:ahLst/>
              <a:cxnLst/>
              <a:rect r="r" b="b" t="t" l="l"/>
              <a:pathLst>
                <a:path h="411480" w="6962140">
                  <a:moveTo>
                    <a:pt x="0" y="205740"/>
                  </a:moveTo>
                  <a:cubicBezTo>
                    <a:pt x="0" y="92075"/>
                    <a:pt x="102743" y="0"/>
                    <a:pt x="229362" y="0"/>
                  </a:cubicBezTo>
                  <a:lnTo>
                    <a:pt x="6732778" y="0"/>
                  </a:lnTo>
                  <a:cubicBezTo>
                    <a:pt x="6859524" y="0"/>
                    <a:pt x="6962140" y="92075"/>
                    <a:pt x="6962140" y="205740"/>
                  </a:cubicBezTo>
                  <a:cubicBezTo>
                    <a:pt x="6962140" y="319405"/>
                    <a:pt x="6859397" y="411480"/>
                    <a:pt x="6732778" y="411480"/>
                  </a:cubicBezTo>
                  <a:lnTo>
                    <a:pt x="229362" y="411480"/>
                  </a:lnTo>
                  <a:cubicBezTo>
                    <a:pt x="102743" y="411353"/>
                    <a:pt x="0" y="319278"/>
                    <a:pt x="0" y="205740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12940" cy="462280"/>
            </a:xfrm>
            <a:custGeom>
              <a:avLst/>
              <a:gdLst/>
              <a:ahLst/>
              <a:cxnLst/>
              <a:rect r="r" b="b" t="t" l="l"/>
              <a:pathLst>
                <a:path h="462280" w="7012940">
                  <a:moveTo>
                    <a:pt x="0" y="231140"/>
                  </a:moveTo>
                  <a:cubicBezTo>
                    <a:pt x="0" y="100965"/>
                    <a:pt x="116713" y="0"/>
                    <a:pt x="254762" y="0"/>
                  </a:cubicBezTo>
                  <a:lnTo>
                    <a:pt x="6758178" y="0"/>
                  </a:lnTo>
                  <a:lnTo>
                    <a:pt x="6758178" y="25400"/>
                  </a:lnTo>
                  <a:lnTo>
                    <a:pt x="6758178" y="0"/>
                  </a:lnTo>
                  <a:cubicBezTo>
                    <a:pt x="6896227" y="0"/>
                    <a:pt x="7012940" y="100965"/>
                    <a:pt x="7012940" y="231140"/>
                  </a:cubicBezTo>
                  <a:lnTo>
                    <a:pt x="6987540" y="231140"/>
                  </a:lnTo>
                  <a:lnTo>
                    <a:pt x="7012940" y="231140"/>
                  </a:lnTo>
                  <a:lnTo>
                    <a:pt x="6987540" y="231140"/>
                  </a:lnTo>
                  <a:lnTo>
                    <a:pt x="7012940" y="231140"/>
                  </a:lnTo>
                  <a:cubicBezTo>
                    <a:pt x="7012940" y="361315"/>
                    <a:pt x="6896227" y="462280"/>
                    <a:pt x="6758178" y="462280"/>
                  </a:cubicBezTo>
                  <a:lnTo>
                    <a:pt x="6758178" y="436880"/>
                  </a:lnTo>
                  <a:lnTo>
                    <a:pt x="6758178" y="462280"/>
                  </a:lnTo>
                  <a:lnTo>
                    <a:pt x="254762" y="462280"/>
                  </a:lnTo>
                  <a:lnTo>
                    <a:pt x="254762" y="436880"/>
                  </a:lnTo>
                  <a:lnTo>
                    <a:pt x="254762" y="462280"/>
                  </a:lnTo>
                  <a:cubicBezTo>
                    <a:pt x="116713" y="462153"/>
                    <a:pt x="0" y="361188"/>
                    <a:pt x="0" y="231140"/>
                  </a:cubicBezTo>
                  <a:lnTo>
                    <a:pt x="25400" y="231140"/>
                  </a:lnTo>
                  <a:lnTo>
                    <a:pt x="0" y="231140"/>
                  </a:lnTo>
                  <a:moveTo>
                    <a:pt x="50800" y="231140"/>
                  </a:moveTo>
                  <a:lnTo>
                    <a:pt x="25400" y="231140"/>
                  </a:lnTo>
                  <a:lnTo>
                    <a:pt x="50800" y="231140"/>
                  </a:lnTo>
                  <a:cubicBezTo>
                    <a:pt x="50800" y="328168"/>
                    <a:pt x="139446" y="411480"/>
                    <a:pt x="254762" y="411480"/>
                  </a:cubicBezTo>
                  <a:lnTo>
                    <a:pt x="6758178" y="411480"/>
                  </a:lnTo>
                  <a:cubicBezTo>
                    <a:pt x="6873494" y="411480"/>
                    <a:pt x="6962140" y="328168"/>
                    <a:pt x="6962140" y="231140"/>
                  </a:cubicBezTo>
                  <a:cubicBezTo>
                    <a:pt x="6962140" y="134112"/>
                    <a:pt x="6873494" y="50800"/>
                    <a:pt x="6758178" y="50800"/>
                  </a:cubicBezTo>
                  <a:lnTo>
                    <a:pt x="254762" y="50800"/>
                  </a:lnTo>
                  <a:lnTo>
                    <a:pt x="254762" y="25400"/>
                  </a:lnTo>
                  <a:lnTo>
                    <a:pt x="254762" y="50800"/>
                  </a:lnTo>
                  <a:cubicBezTo>
                    <a:pt x="139446" y="50800"/>
                    <a:pt x="50800" y="134112"/>
                    <a:pt x="50800" y="23114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841629" y="5133975"/>
            <a:ext cx="460459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Customer Segmentation Output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1629" y="6100167"/>
            <a:ext cx="4604594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Customers categorized into segments: Critical, High Priority, Medium, Low, based on prediction, due date, and feedback score.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67121" y="4063604"/>
            <a:ext cx="5259735" cy="346621"/>
            <a:chOff x="0" y="0"/>
            <a:chExt cx="7012980" cy="4621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25400"/>
              <a:ext cx="6962140" cy="411480"/>
            </a:xfrm>
            <a:custGeom>
              <a:avLst/>
              <a:gdLst/>
              <a:ahLst/>
              <a:cxnLst/>
              <a:rect r="r" b="b" t="t" l="l"/>
              <a:pathLst>
                <a:path h="411480" w="6962140">
                  <a:moveTo>
                    <a:pt x="0" y="205740"/>
                  </a:moveTo>
                  <a:cubicBezTo>
                    <a:pt x="0" y="92075"/>
                    <a:pt x="102743" y="0"/>
                    <a:pt x="229362" y="0"/>
                  </a:cubicBezTo>
                  <a:lnTo>
                    <a:pt x="6732778" y="0"/>
                  </a:lnTo>
                  <a:cubicBezTo>
                    <a:pt x="6859524" y="0"/>
                    <a:pt x="6962140" y="92075"/>
                    <a:pt x="6962140" y="205740"/>
                  </a:cubicBezTo>
                  <a:cubicBezTo>
                    <a:pt x="6962140" y="319405"/>
                    <a:pt x="6859397" y="411480"/>
                    <a:pt x="6732778" y="411480"/>
                  </a:cubicBezTo>
                  <a:lnTo>
                    <a:pt x="229362" y="411480"/>
                  </a:lnTo>
                  <a:cubicBezTo>
                    <a:pt x="102743" y="411353"/>
                    <a:pt x="0" y="319278"/>
                    <a:pt x="0" y="205740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12940" cy="462280"/>
            </a:xfrm>
            <a:custGeom>
              <a:avLst/>
              <a:gdLst/>
              <a:ahLst/>
              <a:cxnLst/>
              <a:rect r="r" b="b" t="t" l="l"/>
              <a:pathLst>
                <a:path h="462280" w="7012940">
                  <a:moveTo>
                    <a:pt x="0" y="231140"/>
                  </a:moveTo>
                  <a:cubicBezTo>
                    <a:pt x="0" y="100965"/>
                    <a:pt x="116713" y="0"/>
                    <a:pt x="254762" y="0"/>
                  </a:cubicBezTo>
                  <a:lnTo>
                    <a:pt x="6758178" y="0"/>
                  </a:lnTo>
                  <a:lnTo>
                    <a:pt x="6758178" y="25400"/>
                  </a:lnTo>
                  <a:lnTo>
                    <a:pt x="6758178" y="0"/>
                  </a:lnTo>
                  <a:cubicBezTo>
                    <a:pt x="6896227" y="0"/>
                    <a:pt x="7012940" y="100965"/>
                    <a:pt x="7012940" y="231140"/>
                  </a:cubicBezTo>
                  <a:lnTo>
                    <a:pt x="6987540" y="231140"/>
                  </a:lnTo>
                  <a:lnTo>
                    <a:pt x="7012940" y="231140"/>
                  </a:lnTo>
                  <a:lnTo>
                    <a:pt x="6987540" y="231140"/>
                  </a:lnTo>
                  <a:lnTo>
                    <a:pt x="7012940" y="231140"/>
                  </a:lnTo>
                  <a:cubicBezTo>
                    <a:pt x="7012940" y="361315"/>
                    <a:pt x="6896227" y="462280"/>
                    <a:pt x="6758178" y="462280"/>
                  </a:cubicBezTo>
                  <a:lnTo>
                    <a:pt x="6758178" y="436880"/>
                  </a:lnTo>
                  <a:lnTo>
                    <a:pt x="6758178" y="462280"/>
                  </a:lnTo>
                  <a:lnTo>
                    <a:pt x="254762" y="462280"/>
                  </a:lnTo>
                  <a:lnTo>
                    <a:pt x="254762" y="436880"/>
                  </a:lnTo>
                  <a:lnTo>
                    <a:pt x="254762" y="462280"/>
                  </a:lnTo>
                  <a:cubicBezTo>
                    <a:pt x="116713" y="462153"/>
                    <a:pt x="0" y="361188"/>
                    <a:pt x="0" y="231140"/>
                  </a:cubicBezTo>
                  <a:lnTo>
                    <a:pt x="25400" y="231140"/>
                  </a:lnTo>
                  <a:lnTo>
                    <a:pt x="0" y="231140"/>
                  </a:lnTo>
                  <a:moveTo>
                    <a:pt x="50800" y="231140"/>
                  </a:moveTo>
                  <a:lnTo>
                    <a:pt x="25400" y="231140"/>
                  </a:lnTo>
                  <a:lnTo>
                    <a:pt x="50800" y="231140"/>
                  </a:lnTo>
                  <a:cubicBezTo>
                    <a:pt x="50800" y="328168"/>
                    <a:pt x="139446" y="411480"/>
                    <a:pt x="254762" y="411480"/>
                  </a:cubicBezTo>
                  <a:lnTo>
                    <a:pt x="6758178" y="411480"/>
                  </a:lnTo>
                  <a:cubicBezTo>
                    <a:pt x="6873494" y="411480"/>
                    <a:pt x="6962140" y="328168"/>
                    <a:pt x="6962140" y="231140"/>
                  </a:cubicBezTo>
                  <a:cubicBezTo>
                    <a:pt x="6962140" y="134112"/>
                    <a:pt x="6873494" y="50800"/>
                    <a:pt x="6758178" y="50800"/>
                  </a:cubicBezTo>
                  <a:lnTo>
                    <a:pt x="254762" y="50800"/>
                  </a:lnTo>
                  <a:lnTo>
                    <a:pt x="254762" y="25400"/>
                  </a:lnTo>
                  <a:lnTo>
                    <a:pt x="254762" y="50800"/>
                  </a:lnTo>
                  <a:cubicBezTo>
                    <a:pt x="139446" y="50800"/>
                    <a:pt x="50800" y="134112"/>
                    <a:pt x="50800" y="23114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294691" y="4671120"/>
            <a:ext cx="460459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Personalized Communication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94691" y="5637311"/>
            <a:ext cx="4604594" cy="257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Generates tailored reminder messages and recommends communication channels (email, WhatsApp, SMS, phone) in a CSV format for deployment.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817679" y="0"/>
            <a:ext cx="7470321" cy="10287000"/>
            <a:chOff x="0" y="0"/>
            <a:chExt cx="9960428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960483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960483">
                  <a:moveTo>
                    <a:pt x="0" y="0"/>
                  </a:moveTo>
                  <a:lnTo>
                    <a:pt x="9960483" y="0"/>
                  </a:lnTo>
                  <a:lnTo>
                    <a:pt x="99604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464" r="0" b="-446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0046" y="947589"/>
            <a:ext cx="9269909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Step 6: Final Presentation &amp; Performance Metrics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046" y="3077319"/>
            <a:ext cx="9269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Showcasing the project's success through key results, workflow diagrams, and robust performance metrics.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046" y="4594472"/>
            <a:ext cx="53771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Key Performance Indicators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0046" y="5505004"/>
            <a:ext cx="9269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Model Performance:</a:t>
            </a: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Detailed classification reports and confusion matrices.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0046" y="6600527"/>
            <a:ext cx="9269909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Accuracy:</a:t>
            </a: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Classification models demonstrate near-perfect precision and recall (1.00) for urgent and high-priority customer identification.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0046" y="8189862"/>
            <a:ext cx="9269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Business ROI:</a:t>
            </a: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Quantifying the return on investment from implementing the AI-driven system.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1000274"/>
            <a:ext cx="1426711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Deployment: From Data to Automated 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2593181"/>
            <a:ext cx="16127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Seamless integration into existing systems for continuous, automated service reminder generation.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0046" y="3372742"/>
            <a:ext cx="5375970" cy="1234380"/>
            <a:chOff x="0" y="0"/>
            <a:chExt cx="7167960" cy="164584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168007" cy="1645793"/>
            </a:xfrm>
            <a:custGeom>
              <a:avLst/>
              <a:gdLst/>
              <a:ahLst/>
              <a:cxnLst/>
              <a:rect r="r" b="b" t="t" l="l"/>
              <a:pathLst>
                <a:path h="1645793" w="7168007">
                  <a:moveTo>
                    <a:pt x="0" y="0"/>
                  </a:moveTo>
                  <a:lnTo>
                    <a:pt x="7168007" y="0"/>
                  </a:lnTo>
                  <a:lnTo>
                    <a:pt x="7168007" y="1645793"/>
                  </a:lnTo>
                  <a:lnTo>
                    <a:pt x="0" y="1645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2" r="0" b="-19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88566" y="4887069"/>
            <a:ext cx="47589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Local/Server Batch Deployment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8566" y="5815161"/>
            <a:ext cx="5067449" cy="292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37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Run Python script (e.g., 02.Classification_04.ipynb) with latest customer data (modify_service_df.csv) to generate ai_based_service_reminder.csv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56015" y="3372742"/>
            <a:ext cx="5375970" cy="1234380"/>
            <a:chOff x="0" y="0"/>
            <a:chExt cx="7167960" cy="164584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168007" cy="1645793"/>
            </a:xfrm>
            <a:custGeom>
              <a:avLst/>
              <a:gdLst/>
              <a:ahLst/>
              <a:cxnLst/>
              <a:rect r="r" b="b" t="t" l="l"/>
              <a:pathLst>
                <a:path h="1645793" w="7168007">
                  <a:moveTo>
                    <a:pt x="0" y="0"/>
                  </a:moveTo>
                  <a:lnTo>
                    <a:pt x="7168007" y="0"/>
                  </a:lnTo>
                  <a:lnTo>
                    <a:pt x="7168007" y="1645793"/>
                  </a:lnTo>
                  <a:lnTo>
                    <a:pt x="0" y="1645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92" r="0" b="-19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64536" y="4887069"/>
            <a:ext cx="47589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Model Deployment as a 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4536" y="5853261"/>
            <a:ext cx="4758929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Export trained model (service_reminder_model.pkl) as a Flask/FastAPI microservice or scheduled script.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31985" y="3372742"/>
            <a:ext cx="5375970" cy="1234380"/>
            <a:chOff x="0" y="0"/>
            <a:chExt cx="7167960" cy="164584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168007" cy="1645793"/>
            </a:xfrm>
            <a:custGeom>
              <a:avLst/>
              <a:gdLst/>
              <a:ahLst/>
              <a:cxnLst/>
              <a:rect r="r" b="b" t="t" l="l"/>
              <a:pathLst>
                <a:path h="1645793" w="7168007">
                  <a:moveTo>
                    <a:pt x="0" y="0"/>
                  </a:moveTo>
                  <a:lnTo>
                    <a:pt x="7168007" y="0"/>
                  </a:lnTo>
                  <a:lnTo>
                    <a:pt x="7168007" y="1645793"/>
                  </a:lnTo>
                  <a:lnTo>
                    <a:pt x="0" y="1645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92" r="0" b="-19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140505" y="4887069"/>
            <a:ext cx="47589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CRM/Messaging Gateway Integration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40505" y="5853261"/>
            <a:ext cx="4758929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Connect deployed service with CRM systems or messaging gateways for automated dispatch of communications.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DAGvG-swoyo</dc:identifier>
  <dcterms:modified xsi:type="dcterms:W3CDTF">2011-08-01T06:04:30Z</dcterms:modified>
  <cp:revision>1</cp:revision>
  <dc:title>Automating and personalizing vehicle service reminders for automotive dealerships and service networks using advanced data science and machine learning.</dc:title>
</cp:coreProperties>
</file>